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5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laliplushootseed.com/" TargetMode="External"/><Relationship Id="rId2" Type="http://schemas.openxmlformats.org/officeDocument/2006/relationships/hyperlink" Target="mailto:mbalagot@tulaliptribes-nsn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ulaliptv.com/category/lushootseed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93A18-893F-41F6-B588-5BD32F01A0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Lushootseed Lesson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AAFB23-6526-40A4-8B9E-BDD8D4423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1379186"/>
          </a:xfrm>
        </p:spPr>
        <p:txBody>
          <a:bodyPr>
            <a:normAutofit/>
          </a:bodyPr>
          <a:lstStyle/>
          <a:p>
            <a:r>
              <a:rPr lang="en-US" dirty="0"/>
              <a:t>Summer 2021 – Natosha Gobin </a:t>
            </a:r>
          </a:p>
          <a:p>
            <a:r>
              <a:rPr lang="en-US" dirty="0"/>
              <a:t>Week One </a:t>
            </a:r>
          </a:p>
          <a:p>
            <a:r>
              <a:rPr lang="en-US" dirty="0"/>
              <a:t>July 12-16</a:t>
            </a:r>
          </a:p>
        </p:txBody>
      </p:sp>
    </p:spTree>
    <p:extLst>
      <p:ext uri="{BB962C8B-B14F-4D97-AF65-F5344CB8AC3E}">
        <p14:creationId xmlns:p14="http://schemas.microsoft.com/office/powerpoint/2010/main" val="1788999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A29040-24DB-4CAA-B65F-9F100315F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305" y="571500"/>
            <a:ext cx="44291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37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7B8FB8-95CB-48F1-AD66-BEC8299FC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19200" y="-745177"/>
            <a:ext cx="6469973" cy="83483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C7FF6E-FB4E-4C89-8F97-29C0B7C99ED7}"/>
              </a:ext>
            </a:extLst>
          </p:cNvPr>
          <p:cNvSpPr txBox="1"/>
          <p:nvPr/>
        </p:nvSpPr>
        <p:spPr>
          <a:xfrm>
            <a:off x="8728363" y="380011"/>
            <a:ext cx="27194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	</a:t>
            </a:r>
            <a:r>
              <a:rPr lang="en-US" dirty="0" err="1"/>
              <a:t>sqaǰət</a:t>
            </a:r>
            <a:endParaRPr lang="en-US" dirty="0"/>
          </a:p>
          <a:p>
            <a:pPr marL="342900" indent="-342900">
              <a:buAutoNum type="arabicPeriod" startAt="2"/>
            </a:pPr>
            <a:r>
              <a:rPr lang="en-US" dirty="0" err="1"/>
              <a:t>saʔkʷbixʷ</a:t>
            </a:r>
            <a:r>
              <a:rPr lang="en-US" dirty="0"/>
              <a:t> (</a:t>
            </a:r>
            <a:r>
              <a:rPr lang="en-US" dirty="0" err="1"/>
              <a:t>saʔkʷmixʷ</a:t>
            </a:r>
            <a:r>
              <a:rPr lang="en-US" dirty="0"/>
              <a:t>) </a:t>
            </a:r>
          </a:p>
          <a:p>
            <a:r>
              <a:rPr lang="en-US" dirty="0"/>
              <a:t>	</a:t>
            </a:r>
            <a:r>
              <a:rPr lang="en-US" dirty="0" err="1"/>
              <a:t>suyaƛ</a:t>
            </a:r>
            <a:r>
              <a:rPr lang="en-US" dirty="0"/>
              <a:t>̕</a:t>
            </a:r>
          </a:p>
          <a:p>
            <a:pPr marL="342900" indent="-342900">
              <a:buAutoNum type="arabicPeriod" startAt="3"/>
            </a:pPr>
            <a:r>
              <a:rPr lang="en-US" dirty="0" err="1"/>
              <a:t>swədəbš</a:t>
            </a:r>
            <a:r>
              <a:rPr lang="en-US" dirty="0"/>
              <a:t> (</a:t>
            </a:r>
            <a:r>
              <a:rPr lang="en-US" dirty="0" err="1"/>
              <a:t>swənəmš</a:t>
            </a:r>
            <a:r>
              <a:rPr lang="en-US" dirty="0"/>
              <a:t>)</a:t>
            </a:r>
          </a:p>
          <a:p>
            <a:pPr marL="342900" indent="-342900">
              <a:buAutoNum type="arabicPeriod" startAt="3"/>
            </a:pPr>
            <a:r>
              <a:rPr lang="en-US" dirty="0" err="1"/>
              <a:t>stuləkʷabš</a:t>
            </a:r>
            <a:r>
              <a:rPr lang="en-US" dirty="0"/>
              <a:t> (</a:t>
            </a:r>
            <a:r>
              <a:rPr lang="en-US" dirty="0" err="1"/>
              <a:t>stuləgʷamš</a:t>
            </a:r>
            <a:r>
              <a:rPr lang="en-US" dirty="0"/>
              <a:t>)</a:t>
            </a:r>
          </a:p>
          <a:p>
            <a:pPr marL="342900" indent="-342900">
              <a:buAutoNum type="arabicPeriod" startAt="3"/>
            </a:pPr>
            <a:r>
              <a:rPr lang="en-US" dirty="0" err="1"/>
              <a:t>sduhubš</a:t>
            </a:r>
            <a:r>
              <a:rPr lang="en-US" dirty="0"/>
              <a:t> (</a:t>
            </a:r>
            <a:r>
              <a:rPr lang="en-US" dirty="0" err="1"/>
              <a:t>snuhumš</a:t>
            </a:r>
            <a:r>
              <a:rPr lang="en-US" dirty="0"/>
              <a:t>)</a:t>
            </a:r>
          </a:p>
          <a:p>
            <a:pPr marL="342900" indent="-342900">
              <a:buAutoNum type="arabicPeriod" startAt="3"/>
            </a:pPr>
            <a:r>
              <a:rPr lang="en-US" dirty="0" err="1"/>
              <a:t>sdukʷalbixʷ</a:t>
            </a:r>
            <a:r>
              <a:rPr lang="en-US" dirty="0"/>
              <a:t> (</a:t>
            </a:r>
            <a:r>
              <a:rPr lang="en-US" dirty="0" err="1"/>
              <a:t>snukʷalkmixʷ</a:t>
            </a:r>
            <a:r>
              <a:rPr lang="en-US" dirty="0"/>
              <a:t>)</a:t>
            </a:r>
          </a:p>
          <a:p>
            <a:pPr marL="342900" indent="-342900">
              <a:buAutoNum type="arabicPeriod" startAt="8"/>
            </a:pPr>
            <a:endParaRPr lang="en-US" dirty="0"/>
          </a:p>
          <a:p>
            <a:pPr marL="342900" indent="-342900">
              <a:buAutoNum type="arabicPeriod" startAt="2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310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F343F5-8EBC-43E0-A08E-3B015E1D3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19200" y="-745177"/>
            <a:ext cx="6469973" cy="83483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0107AD-41A2-4890-9F22-CFF3006A0C59}"/>
              </a:ext>
            </a:extLst>
          </p:cNvPr>
          <p:cNvSpPr txBox="1"/>
          <p:nvPr/>
        </p:nvSpPr>
        <p:spPr>
          <a:xfrm>
            <a:off x="9092541" y="200678"/>
            <a:ext cx="271944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1.	</a:t>
            </a:r>
            <a:r>
              <a:rPr lang="en-US" dirty="0" err="1">
                <a:solidFill>
                  <a:schemeClr val="bg1"/>
                </a:solidFill>
              </a:rPr>
              <a:t>sqaǰət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AutoNum type="arabicPeriod" startAt="2"/>
            </a:pPr>
            <a:r>
              <a:rPr lang="en-US" dirty="0" err="1">
                <a:solidFill>
                  <a:schemeClr val="bg1"/>
                </a:solidFill>
              </a:rPr>
              <a:t>saʔkʷbixʷ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saʔkʷmixʷ</a:t>
            </a:r>
            <a:r>
              <a:rPr lang="en-US" dirty="0">
                <a:solidFill>
                  <a:schemeClr val="bg1"/>
                </a:solidFill>
              </a:rPr>
              <a:t>) </a:t>
            </a:r>
          </a:p>
          <a:p>
            <a:pPr marL="342900" indent="-342900">
              <a:buAutoNum type="arabicPeriod" startAt="2"/>
            </a:pPr>
            <a:r>
              <a:rPr lang="en-US" dirty="0" err="1">
                <a:solidFill>
                  <a:schemeClr val="bg1"/>
                </a:solidFill>
              </a:rPr>
              <a:t>suyaƛ</a:t>
            </a:r>
            <a:r>
              <a:rPr lang="en-US" dirty="0">
                <a:solidFill>
                  <a:schemeClr val="bg1"/>
                </a:solidFill>
              </a:rPr>
              <a:t>̕</a:t>
            </a:r>
          </a:p>
          <a:p>
            <a:pPr marL="342900" indent="-342900">
              <a:buAutoNum type="arabicPeriod" startAt="2"/>
            </a:pPr>
            <a:r>
              <a:rPr lang="en-US" dirty="0" err="1">
                <a:solidFill>
                  <a:schemeClr val="bg1"/>
                </a:solidFill>
              </a:rPr>
              <a:t>stuləkʷabš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stuləgʷamš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AutoNum type="arabicPeriod" startAt="2"/>
            </a:pPr>
            <a:r>
              <a:rPr lang="en-US" dirty="0" err="1">
                <a:solidFill>
                  <a:schemeClr val="bg1"/>
                </a:solidFill>
              </a:rPr>
              <a:t>sduhubš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snuhumš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AutoNum type="arabicPeriod" startAt="2"/>
            </a:pPr>
            <a:r>
              <a:rPr lang="en-US" dirty="0" err="1">
                <a:solidFill>
                  <a:schemeClr val="bg1"/>
                </a:solidFill>
              </a:rPr>
              <a:t>sdukʷalbixʷ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snukʷalkmixʷ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AutoNum type="arabicPeriod" startAt="2"/>
            </a:pPr>
            <a:r>
              <a:rPr lang="en-US" dirty="0" err="1"/>
              <a:t>dxʷdəw̓abš</a:t>
            </a:r>
            <a:r>
              <a:rPr lang="en-US" dirty="0"/>
              <a:t> (</a:t>
            </a:r>
            <a:r>
              <a:rPr lang="en-US" dirty="0" err="1"/>
              <a:t>nxʷnəw̓amš</a:t>
            </a:r>
            <a:r>
              <a:rPr lang="en-US" dirty="0"/>
              <a:t>/ </a:t>
            </a:r>
          </a:p>
          <a:p>
            <a:r>
              <a:rPr lang="en-US" dirty="0"/>
              <a:t>	</a:t>
            </a:r>
            <a:r>
              <a:rPr lang="en-US" dirty="0" err="1"/>
              <a:t>dxʷdəw̓amš</a:t>
            </a:r>
            <a:r>
              <a:rPr lang="en-US" dirty="0"/>
              <a:t>)</a:t>
            </a:r>
          </a:p>
          <a:p>
            <a:pPr marL="342900" indent="-342900">
              <a:buAutoNum type="arabicPeriod" startAt="8"/>
            </a:pPr>
            <a:r>
              <a:rPr lang="en-US" dirty="0" err="1"/>
              <a:t>bəq̓əlšuɬ</a:t>
            </a:r>
            <a:r>
              <a:rPr lang="en-US" dirty="0"/>
              <a:t> 	(</a:t>
            </a:r>
            <a:r>
              <a:rPr lang="en-US" dirty="0" err="1"/>
              <a:t>məqəlšuɬ</a:t>
            </a:r>
            <a:r>
              <a:rPr lang="en-US" dirty="0"/>
              <a:t>)</a:t>
            </a:r>
          </a:p>
          <a:p>
            <a:pPr marL="342900" indent="-342900">
              <a:buAutoNum type="arabicPeriod" startAt="8"/>
            </a:pPr>
            <a:r>
              <a:rPr lang="en-US" dirty="0" err="1"/>
              <a:t>puyaləpabš</a:t>
            </a:r>
            <a:r>
              <a:rPr lang="en-US" dirty="0"/>
              <a:t> (</a:t>
            </a:r>
            <a:r>
              <a:rPr lang="en-US" dirty="0" err="1"/>
              <a:t>puyaləpamš</a:t>
            </a:r>
            <a:r>
              <a:rPr lang="en-US" dirty="0"/>
              <a:t>)</a:t>
            </a:r>
          </a:p>
          <a:p>
            <a:pPr marL="342900" indent="-342900">
              <a:buAutoNum type="arabicPeriod" startAt="8"/>
            </a:pPr>
            <a:r>
              <a:rPr lang="en-US" dirty="0" err="1"/>
              <a:t>dxʷsqʷaliʔabš</a:t>
            </a:r>
            <a:r>
              <a:rPr lang="en-US" dirty="0"/>
              <a:t> (</a:t>
            </a:r>
            <a:r>
              <a:rPr lang="en-US" dirty="0" err="1"/>
              <a:t>nxʷsqʷaliʔamš</a:t>
            </a:r>
            <a:r>
              <a:rPr lang="en-US" dirty="0"/>
              <a:t>)</a:t>
            </a:r>
          </a:p>
          <a:p>
            <a:pPr marL="342900" indent="-342900">
              <a:buAutoNum type="arabicPeriod" startAt="8"/>
            </a:pPr>
            <a:endParaRPr lang="en-US" dirty="0"/>
          </a:p>
          <a:p>
            <a:pPr marL="342900" indent="-342900">
              <a:buAutoNum type="arabicPeriod" startAt="8"/>
            </a:pPr>
            <a:r>
              <a:rPr lang="en-US" dirty="0" err="1"/>
              <a:t>suq̓ʷabš</a:t>
            </a:r>
            <a:r>
              <a:rPr lang="en-US" dirty="0"/>
              <a:t> (</a:t>
            </a:r>
            <a:r>
              <a:rPr lang="en-US" dirty="0" err="1"/>
              <a:t>suq̓ʷamš</a:t>
            </a:r>
            <a:r>
              <a:rPr lang="en-US" dirty="0"/>
              <a:t>)</a:t>
            </a:r>
          </a:p>
          <a:p>
            <a:pPr marL="342900" indent="-342900">
              <a:buAutoNum type="arabicPeriod" startAt="8"/>
            </a:pPr>
            <a:r>
              <a:rPr lang="en-US" dirty="0" err="1"/>
              <a:t>sqʷax̌sədəbš</a:t>
            </a:r>
            <a:r>
              <a:rPr lang="en-US" dirty="0"/>
              <a:t> (</a:t>
            </a:r>
            <a:r>
              <a:rPr lang="en-US" dirty="0" err="1"/>
              <a:t>sqʷax̌sənəmš</a:t>
            </a:r>
            <a:r>
              <a:rPr lang="en-US" dirty="0"/>
              <a:t>)</a:t>
            </a:r>
          </a:p>
          <a:p>
            <a:pPr marL="342900" indent="-342900">
              <a:buAutoNum type="arabicPeriod" startAt="8"/>
            </a:pPr>
            <a:endParaRPr lang="en-US" dirty="0"/>
          </a:p>
          <a:p>
            <a:pPr marL="342900" indent="-342900">
              <a:buAutoNum type="arabicPeriod" startAt="2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544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ED78D9-DA5E-4083-927B-27316AB20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76" t="21645" r="30350" b="47706"/>
          <a:stretch/>
        </p:blipFill>
        <p:spPr>
          <a:xfrm>
            <a:off x="1318160" y="1463193"/>
            <a:ext cx="3883231" cy="46441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5AF302-73A0-4ACB-B674-A26E3D117E6B}"/>
              </a:ext>
            </a:extLst>
          </p:cNvPr>
          <p:cNvSpPr txBox="1"/>
          <p:nvPr/>
        </p:nvSpPr>
        <p:spPr>
          <a:xfrm>
            <a:off x="5949538" y="1294411"/>
            <a:ext cx="60089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dxʷlilap</a:t>
            </a:r>
            <a:endParaRPr lang="en-US" sz="6000" dirty="0"/>
          </a:p>
          <a:p>
            <a:r>
              <a:rPr lang="en-US" sz="6000" dirty="0" err="1"/>
              <a:t>dxʷ</a:t>
            </a:r>
            <a:r>
              <a:rPr lang="en-US" sz="6000" dirty="0"/>
              <a:t>-				</a:t>
            </a:r>
            <a:r>
              <a:rPr lang="en-US" sz="2800" dirty="0"/>
              <a:t>to/towards</a:t>
            </a:r>
            <a:endParaRPr lang="en-US" sz="6000" dirty="0"/>
          </a:p>
          <a:p>
            <a:r>
              <a:rPr lang="en-US" sz="6000" dirty="0" err="1"/>
              <a:t>lil</a:t>
            </a:r>
            <a:r>
              <a:rPr lang="en-US" sz="6000" dirty="0"/>
              <a:t>					</a:t>
            </a:r>
            <a:r>
              <a:rPr lang="en-US" sz="3200" dirty="0"/>
              <a:t>	far</a:t>
            </a:r>
          </a:p>
          <a:p>
            <a:r>
              <a:rPr lang="en-US" sz="6000" dirty="0"/>
              <a:t>-ap					</a:t>
            </a:r>
            <a:r>
              <a:rPr lang="en-US" sz="3200" dirty="0"/>
              <a:t>bottom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138058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7BE98-B509-4F32-A288-AFC50040F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/>
          <a:lstStyle/>
          <a:p>
            <a:r>
              <a:rPr lang="en-US" dirty="0"/>
              <a:t>Lushootseed department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CFE8A-9FDA-4290-85A3-038329790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  Michele Balagot, Lushootseed Department Manager</a:t>
            </a:r>
          </a:p>
          <a:p>
            <a:pPr lvl="1"/>
            <a:r>
              <a:rPr lang="en-US" dirty="0">
                <a:hlinkClick r:id="rId2"/>
              </a:rPr>
              <a:t>mbalagot@tulaliptribes-nsn.gov</a:t>
            </a:r>
            <a:endParaRPr lang="en-US" dirty="0"/>
          </a:p>
          <a:p>
            <a:pPr lvl="1"/>
            <a:r>
              <a:rPr lang="en-US" dirty="0"/>
              <a:t>360-716-4495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Tulalip Tribes Lushootseed Website:</a:t>
            </a:r>
          </a:p>
          <a:p>
            <a:pPr marL="457200" lvl="1" indent="0">
              <a:buNone/>
            </a:pPr>
            <a:r>
              <a:rPr lang="en-US" dirty="0">
                <a:hlinkClick r:id="rId3"/>
              </a:rPr>
              <a:t>www.tulaliplushootseed.com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Tulalip TV Videos:</a:t>
            </a:r>
          </a:p>
          <a:p>
            <a:pPr marL="457200" lvl="1" indent="0">
              <a:buNone/>
            </a:pPr>
            <a:r>
              <a:rPr lang="en-US" dirty="0">
                <a:hlinkClick r:id="rId4"/>
              </a:rPr>
              <a:t>https://www.tulaliptv.com/category/lushootseed/#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514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9AC2C-24C9-444D-A497-1399316F2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86" y="326003"/>
            <a:ext cx="2330413" cy="35933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24279F-A028-4521-8EBF-2F7910897DD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AFFFF"/>
              </a:clrFrom>
              <a:clrTo>
                <a:srgbClr val="FA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8730" y="-368136"/>
            <a:ext cx="2569641" cy="3353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5D92D3-D03F-4C62-8FCD-109F6379CB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8373" y="341290"/>
            <a:ext cx="2569642" cy="3353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8A9946-55FF-4A49-A2BD-B860D229F0B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8677" y="69757"/>
            <a:ext cx="2777697" cy="3625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1C65BF-EFAF-487D-A329-FFAE630A477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4232" y="3881057"/>
            <a:ext cx="2569641" cy="3353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1811D0-CDF9-4E18-87E0-2CEBDA2A22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57"/>
          <a:stretch/>
        </p:blipFill>
        <p:spPr>
          <a:xfrm>
            <a:off x="4915016" y="4088525"/>
            <a:ext cx="2056764" cy="29386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10166C-18F0-40AD-9933-DB41EDE5AD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69" r="14692"/>
          <a:stretch/>
        </p:blipFill>
        <p:spPr>
          <a:xfrm>
            <a:off x="7641076" y="4012722"/>
            <a:ext cx="1448790" cy="24448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163BB8-B816-442C-AD00-3CCB17B1393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752" t="4801" r="4629" b="4578"/>
          <a:stretch/>
        </p:blipFill>
        <p:spPr>
          <a:xfrm rot="5400000">
            <a:off x="9422804" y="4066043"/>
            <a:ext cx="2182208" cy="284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79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A52AFE-1EC2-4CE5-A184-08D51AFB3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9" t="9341" r="3377" b="14699"/>
          <a:stretch/>
        </p:blipFill>
        <p:spPr>
          <a:xfrm rot="2151176">
            <a:off x="1104881" y="1007311"/>
            <a:ext cx="3997585" cy="4269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182522-4BB9-4FA5-A9FE-6CBB324A72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63" t="22684" r="13090" b="31709"/>
          <a:stretch/>
        </p:blipFill>
        <p:spPr>
          <a:xfrm>
            <a:off x="6321631" y="544403"/>
            <a:ext cx="5213269" cy="576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08401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190</TotalTime>
  <Words>172</Words>
  <Application>Microsoft Office PowerPoint</Application>
  <PresentationFormat>Widescreen</PresentationFormat>
  <Paragraphs>39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Century Gothic</vt:lpstr>
      <vt:lpstr>Vapor Trail</vt:lpstr>
      <vt:lpstr>Lushootseed Lesson 2</vt:lpstr>
      <vt:lpstr>PowerPoint Presentation</vt:lpstr>
      <vt:lpstr>PowerPoint Presentation</vt:lpstr>
      <vt:lpstr>PowerPoint Presentation</vt:lpstr>
      <vt:lpstr>PowerPoint Presentation</vt:lpstr>
      <vt:lpstr>Lushootseed department resources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Lushootseed Lesson 1</dc:title>
  <dc:creator>Natosha Gobin</dc:creator>
  <cp:lastModifiedBy>Natosha Gobin</cp:lastModifiedBy>
  <cp:revision>9</cp:revision>
  <dcterms:created xsi:type="dcterms:W3CDTF">2021-07-12T15:53:46Z</dcterms:created>
  <dcterms:modified xsi:type="dcterms:W3CDTF">2021-07-13T18:05:49Z</dcterms:modified>
</cp:coreProperties>
</file>